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2" r:id="rId2"/>
    <p:sldId id="304" r:id="rId3"/>
    <p:sldId id="284" r:id="rId4"/>
    <p:sldId id="288" r:id="rId5"/>
    <p:sldId id="286" r:id="rId6"/>
    <p:sldId id="272" r:id="rId7"/>
    <p:sldId id="273" r:id="rId8"/>
    <p:sldId id="274" r:id="rId9"/>
    <p:sldId id="299" r:id="rId10"/>
    <p:sldId id="277" r:id="rId11"/>
    <p:sldId id="278" r:id="rId12"/>
    <p:sldId id="267" r:id="rId13"/>
    <p:sldId id="269" r:id="rId14"/>
    <p:sldId id="271" r:id="rId15"/>
    <p:sldId id="270" r:id="rId16"/>
    <p:sldId id="256" r:id="rId17"/>
    <p:sldId id="257" r:id="rId18"/>
    <p:sldId id="259" r:id="rId19"/>
    <p:sldId id="262" r:id="rId20"/>
    <p:sldId id="263" r:id="rId21"/>
    <p:sldId id="264" r:id="rId22"/>
    <p:sldId id="265" r:id="rId23"/>
    <p:sldId id="266" r:id="rId24"/>
    <p:sldId id="301" r:id="rId25"/>
    <p:sldId id="305" r:id="rId26"/>
    <p:sldId id="291" r:id="rId27"/>
    <p:sldId id="293" r:id="rId28"/>
    <p:sldId id="294" r:id="rId29"/>
    <p:sldId id="295" r:id="rId30"/>
    <p:sldId id="297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EF26-09CB-4459-A063-52AA536025BF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9601-A46E-4790-AF77-C92DDC9DC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6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2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Хоняки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д. Новобалтурина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 д. Новобалтурина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Изыкан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Бидога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78435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5664-E600-46A0-9CC7-CF39D6110A9F}" type="datetime1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2348-104E-4ED3-9FBD-139A9BF13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71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64305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0042" y="554931"/>
            <a:ext cx="8443915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областное государственное бюджетное учреждение здравоохранения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«Чунская районная больница»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Медицинский совет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марта 2017г.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1.Об утверждении рабочих органов ОГБУЗ «Чунская районная больница» на 2017 год.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2.«Итоги работы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ОГБУЗ «Чунская районная больница»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2016 году»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Главный врач ОГБУЗ «Чунская районная больница» Онуфриади А.Г.</a:t>
            </a:r>
            <a:endParaRPr lang="ru-RU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71500" y="76200"/>
            <a:ext cx="8001000" cy="2889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СМЕРТНОСТЬ ОТ СОЦИАЛЬНО-ЗНАЧИМЫХ  ЗАБОЛЕВАНИЙ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8F96-7926-4D98-BC25-6913DA74EAF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21508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4486751"/>
              </p:ext>
            </p:extLst>
          </p:nvPr>
        </p:nvGraphicFramePr>
        <p:xfrm>
          <a:off x="392113" y="625475"/>
          <a:ext cx="8686800" cy="5421313"/>
        </p:xfrm>
        <a:graphic>
          <a:graphicData uri="http://schemas.openxmlformats.org/presentationml/2006/ole">
            <p:oleObj spid="_x0000_s1030" name="Диаграмма" r:id="rId3" imgW="8696516" imgH="542925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3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Структура смертности</a:t>
            </a:r>
            <a:endParaRPr lang="ru-RU" dirty="0"/>
          </a:p>
        </p:txBody>
      </p:sp>
      <p:graphicFrame>
        <p:nvGraphicFramePr>
          <p:cNvPr id="2253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167638"/>
              </p:ext>
            </p:extLst>
          </p:nvPr>
        </p:nvGraphicFramePr>
        <p:xfrm>
          <a:off x="307975" y="1558925"/>
          <a:ext cx="8686800" cy="4300538"/>
        </p:xfrm>
        <a:graphic>
          <a:graphicData uri="http://schemas.openxmlformats.org/presentationml/2006/ole">
            <p:oleObj spid="_x0000_s2054" name="Диаграмма" r:id="rId3" imgW="8696516" imgH="4305110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C2A22-8695-4564-889A-8CE4AD8A4BE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7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291"/>
            <a:ext cx="8731696" cy="5955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Динамика заболеваемости сифилисом  за 3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7083908"/>
              </p:ext>
            </p:extLst>
          </p:nvPr>
        </p:nvGraphicFramePr>
        <p:xfrm>
          <a:off x="285720" y="714356"/>
          <a:ext cx="8786874" cy="572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98"/>
                <a:gridCol w="949214"/>
                <a:gridCol w="1357322"/>
                <a:gridCol w="893926"/>
                <a:gridCol w="1360046"/>
                <a:gridCol w="997408"/>
                <a:gridCol w="1428760"/>
              </a:tblGrid>
              <a:tr h="156460">
                <a:tc row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FF0000"/>
                          </a:solidFill>
                          <a:effectLst/>
                        </a:rPr>
                        <a:t>Сифилис 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FF0000"/>
                          </a:solidFill>
                          <a:effectLst/>
                        </a:rPr>
                        <a:t>(по формам)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2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2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2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Абс. </a:t>
                      </a:r>
                      <a:r>
                        <a:rPr lang="ru-RU" sz="1200" b="0" dirty="0" smtClean="0">
                          <a:effectLst/>
                        </a:rPr>
                        <a:t>число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Показатель на 100 000 населения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Абс. </a:t>
                      </a:r>
                      <a:r>
                        <a:rPr lang="ru-RU" sz="1200" b="0" dirty="0" smtClean="0">
                          <a:effectLst/>
                        </a:rPr>
                        <a:t>число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Показатель на 100 000 населения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Абс.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число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 на 100 000 населения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90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Всего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31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89,9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17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41,6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</a:t>
                      </a:r>
                      <a:r>
                        <a:rPr lang="ru-RU" sz="1400" b="0" dirty="0" smtClean="0">
                          <a:effectLst/>
                        </a:rPr>
                        <a:t>анний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28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81,2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47,1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32,7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58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Первичный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8,7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8,7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50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Вторичный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23,2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5,9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1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Ранний </a:t>
                      </a:r>
                      <a:r>
                        <a:rPr lang="ru-RU" sz="1400" b="0" dirty="0" smtClean="0">
                          <a:effectLst/>
                        </a:rPr>
                        <a:t>скрытый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17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49,3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9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26,5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17,8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1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Поздний </a:t>
                      </a:r>
                      <a:r>
                        <a:rPr lang="ru-RU" sz="1400" b="0" dirty="0" smtClean="0">
                          <a:effectLst/>
                        </a:rPr>
                        <a:t>скрытый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1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Ранний нейросифилис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5,8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</a:t>
                      </a: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1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Нейросифилис поздний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2,9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1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Сифилис неуточненный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89,9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77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737756"/>
              </p:ext>
            </p:extLst>
          </p:nvPr>
        </p:nvGraphicFramePr>
        <p:xfrm>
          <a:off x="0" y="363125"/>
          <a:ext cx="9143999" cy="458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487"/>
                <a:gridCol w="1242252"/>
                <a:gridCol w="1242252"/>
                <a:gridCol w="1242252"/>
                <a:gridCol w="1242252"/>
                <a:gridCol w="1242252"/>
                <a:gridCol w="1242252"/>
              </a:tblGrid>
              <a:tr h="297610">
                <a:tc rowSpan="2"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20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20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2000" u="non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</a:t>
                      </a:r>
                      <a:r>
                        <a:rPr lang="ru-RU" sz="2000" u="non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23" marR="53223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Абс</a:t>
                      </a:r>
                      <a:r>
                        <a:rPr lang="ru-RU" sz="1200" b="1" dirty="0">
                          <a:effectLst/>
                        </a:rPr>
                        <a:t>. число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Показатель на 100 000 населения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Абс</a:t>
                      </a:r>
                      <a:r>
                        <a:rPr lang="ru-RU" sz="1200" b="1" dirty="0">
                          <a:effectLst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</a:rPr>
                        <a:t>число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Показатель на 100 000 населения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Абс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число</a:t>
                      </a:r>
                      <a:endParaRPr lang="ru-RU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 на 100 000 населения</a:t>
                      </a:r>
                      <a:endParaRPr lang="ru-RU" sz="105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99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Гонорея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58,0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55,9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Хламидиоз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17,4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20,6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32,7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Трихомониаз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171,1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164,8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157,5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Герпетическая инфекция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20,3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23,5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14,8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982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Аногенитальные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бородавки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32,3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Микроспория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49,3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41,2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38,6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 marR="339725" algn="l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Чесотка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23" marR="5322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46,4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11,7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5,9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-6931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Состояние заболеваемости ИППП и заразными кожными </a:t>
            </a:r>
            <a:r>
              <a:rPr lang="ru-RU" sz="2000" b="1" dirty="0" smtClean="0">
                <a:solidFill>
                  <a:srgbClr val="FF0000"/>
                </a:solidFill>
              </a:rPr>
              <a:t>заболеваниями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5775364"/>
              </p:ext>
            </p:extLst>
          </p:nvPr>
        </p:nvGraphicFramePr>
        <p:xfrm>
          <a:off x="341276" y="5103832"/>
          <a:ext cx="8659880" cy="1751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7848"/>
                <a:gridCol w="4572032"/>
              </a:tblGrid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СНИЖЕНИЕ ЗАБОЛЕВАЕМОСТИ: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РОСТ ЗАБОЛЕВАЕМОСТИ: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Сифилис на 3 случая – 17,6%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Микоплазмоз на 7 случаев – 87,5%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Чесотка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2 случая – 50%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Уреаплазмоз на 19 случаев -70,3%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Кандидоз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 случая – 16%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БВ на 65 случаев – 74,7%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Аногенит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бородавки на 5 случаев – 45,4%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Хламидиоз на 7 случая -57.1%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ИППП на 10 случаев – 8,4%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</a:t>
                      </a:r>
                      <a:r>
                        <a:rPr lang="ru-RU" sz="1400" b="1" dirty="0" smtClean="0">
                          <a:effectLst/>
                        </a:rPr>
                        <a:t>икозы </a:t>
                      </a:r>
                      <a:r>
                        <a:rPr lang="ru-RU" sz="1400" b="1" dirty="0">
                          <a:effectLst/>
                        </a:rPr>
                        <a:t>на 2 случая -16,6%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Микроспории на 1 случай -7,1%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Урогенитальные</a:t>
                      </a:r>
                      <a:r>
                        <a:rPr lang="ru-RU" sz="1400" b="1" dirty="0">
                          <a:effectLst/>
                        </a:rPr>
                        <a:t> инфекции на 87 случаев – </a:t>
                      </a:r>
                      <a:r>
                        <a:rPr lang="ru-RU" sz="1400" b="1" dirty="0" smtClean="0">
                          <a:effectLst/>
                        </a:rPr>
                        <a:t>60.8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Трихомоноз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3 случая – 5,3%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Герпес </a:t>
                      </a:r>
                      <a:r>
                        <a:rPr lang="ru-RU" sz="1400" b="1" dirty="0" smtClean="0">
                          <a:effectLst/>
                        </a:rPr>
                        <a:t>урогенитальный</a:t>
                      </a:r>
                      <a:r>
                        <a:rPr lang="ru-RU" sz="1400" b="1" baseline="0" dirty="0" smtClean="0">
                          <a:effectLst/>
                        </a:rPr>
                        <a:t> н</a:t>
                      </a:r>
                      <a:r>
                        <a:rPr lang="ru-RU" sz="1400" b="1" dirty="0" smtClean="0">
                          <a:effectLst/>
                        </a:rPr>
                        <a:t>а </a:t>
                      </a:r>
                      <a:r>
                        <a:rPr lang="ru-RU" sz="1400" b="1" dirty="0">
                          <a:effectLst/>
                        </a:rPr>
                        <a:t>3 случая- 37,5%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3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840873"/>
              </p:ext>
            </p:extLst>
          </p:nvPr>
        </p:nvGraphicFramePr>
        <p:xfrm>
          <a:off x="107505" y="548680"/>
          <a:ext cx="8352927" cy="595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141"/>
                <a:gridCol w="1898393"/>
                <a:gridCol w="1898393"/>
              </a:tblGrid>
              <a:tr h="673569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профилактической работы</a:t>
                      </a:r>
                      <a:endParaRPr lang="ru-RU" sz="1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 </a:t>
                      </a:r>
                      <a:endParaRPr lang="ru-RU" sz="16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/>
                        <a:t>Рекомендуемый норматив</a:t>
                      </a:r>
                      <a:endParaRPr lang="ru-RU" sz="1600" u="sng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0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 профилактических серологических исследований на 1000 прикрепленного населения</a:t>
                      </a:r>
                      <a:endParaRPr lang="ru-RU" sz="11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568,2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500 серологических тестов на 1000 прикрепленного населения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привлеченных к обследованию на сифилис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серопозитивных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</a:t>
                      </a:r>
                      <a:endParaRPr lang="ru-RU" sz="11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Процент обследования в стационаре 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( с учетом обследования на догоспитальном этапе)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Активное выявление больных сифилисом, всего: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28,6%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Активное выявление заразных форм сифилиса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7,1%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10-15%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Количество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больных сифилисом, выявленных у декретированного контингента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больных сифилисом выявленных среди доноров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Активное выявление больных гонореей, всего: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21%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Не менее 25%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Активное выявление больных хламидиозом, всего: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Не менее 25%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Активное выявление больных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аногенитальными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венерическими бородавками, всего: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16,6%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Не менее 25%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46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Рейтинговые показатели профилактической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24247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0353218"/>
              </p:ext>
            </p:extLst>
          </p:nvPr>
        </p:nvGraphicFramePr>
        <p:xfrm>
          <a:off x="142843" y="357166"/>
          <a:ext cx="8858313" cy="62178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1367"/>
                <a:gridCol w="1633204"/>
                <a:gridCol w="1710976"/>
                <a:gridCol w="2255377"/>
                <a:gridCol w="967389"/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Отделения ЛПУ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Поступило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Выписано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Обследовано на сифилис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% охвата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2173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Неврологическое отделение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292- в стационаре, невролог </a:t>
                      </a:r>
                      <a:r>
                        <a:rPr lang="ru-RU" sz="1200" dirty="0" smtClean="0">
                          <a:effectLst/>
                        </a:rPr>
                        <a:t>амб. </a:t>
                      </a:r>
                      <a:r>
                        <a:rPr lang="ru-RU" sz="1200" dirty="0">
                          <a:effectLst/>
                        </a:rPr>
                        <a:t>– 88; терапевт </a:t>
                      </a:r>
                      <a:r>
                        <a:rPr lang="ru-RU" sz="1200" dirty="0" smtClean="0">
                          <a:effectLst/>
                        </a:rPr>
                        <a:t>амб.- </a:t>
                      </a:r>
                      <a:r>
                        <a:rPr lang="ru-RU" sz="1200" dirty="0">
                          <a:effectLst/>
                        </a:rPr>
                        <a:t>2333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0748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Терапевтическое отделение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1078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809- в стационаре;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Терапевт амб -2333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249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Инфекционное отделение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53,4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249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Хирургическое отделение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120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0748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Гинекологическое отделение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574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Медицинские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аборты - 245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574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Медицинские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аборты - </a:t>
                      </a:r>
                      <a:r>
                        <a:rPr lang="ru-RU" sz="1200" dirty="0">
                          <a:effectLst/>
                        </a:rPr>
                        <a:t>245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242-в стационаре;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Гинекологи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амбулаторно -1619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499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Родильное отделение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390 в </a:t>
                      </a:r>
                      <a:r>
                        <a:rPr lang="ru-RU" sz="1200" dirty="0" smtClean="0">
                          <a:effectLst/>
                        </a:rPr>
                        <a:t>родильном</a:t>
                      </a:r>
                      <a:r>
                        <a:rPr lang="ru-RU" sz="1200" baseline="0" dirty="0" smtClean="0">
                          <a:effectLst/>
                        </a:rPr>
                        <a:t> отделении</a:t>
                      </a:r>
                    </a:p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1054 амбулаторно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0375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Педиатрическое отделение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52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0375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Фтизиатрическое отделение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152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249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Дневные стационары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249">
                <a:tc>
                  <a:txBody>
                    <a:bodyPr/>
                    <a:lstStyle/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</a:t>
                      </a:r>
                      <a:r>
                        <a:rPr lang="ru-RU" sz="1200" dirty="0" smtClean="0">
                          <a:effectLst/>
                        </a:rPr>
                        <a:t>поликлинике</a:t>
                      </a:r>
                    </a:p>
                    <a:p>
                      <a:pPr marR="3397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дневной стационар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49" marR="355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6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6857413"/>
              </p:ext>
            </p:extLst>
          </p:nvPr>
        </p:nvGraphicFramePr>
        <p:xfrm>
          <a:off x="215010" y="0"/>
          <a:ext cx="8928990" cy="2616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501"/>
                <a:gridCol w="761721"/>
                <a:gridCol w="761721"/>
                <a:gridCol w="761721"/>
                <a:gridCol w="761721"/>
                <a:gridCol w="761721"/>
                <a:gridCol w="761721"/>
                <a:gridCol w="761721"/>
                <a:gridCol w="761721"/>
                <a:gridCol w="761721"/>
              </a:tblGrid>
              <a:tr h="532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Туберкулез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Заболеваемость на 100 000 </a:t>
                      </a:r>
                      <a:r>
                        <a:rPr lang="ru-RU" sz="1200" dirty="0" err="1">
                          <a:effectLst/>
                        </a:rPr>
                        <a:t>насселения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Болезненность на 100 000 насселения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Смертность на 100 000 насселения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Чунский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174,0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182,5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160,5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568,4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500,3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570,7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26,1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38,3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17,8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Иркутская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108,4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295,5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Темп роста (снижения) показателя по сравнению с 2015 годом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-12,1%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+14,1%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- 53,5%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1094993"/>
              </p:ext>
            </p:extLst>
          </p:nvPr>
        </p:nvGraphicFramePr>
        <p:xfrm>
          <a:off x="189174" y="3286125"/>
          <a:ext cx="8954825" cy="337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4195"/>
                <a:gridCol w="1110069"/>
                <a:gridCol w="1071570"/>
                <a:gridCol w="1000132"/>
                <a:gridCol w="928694"/>
                <a:gridCol w="1500165"/>
              </a:tblGrid>
              <a:tr h="65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2016г.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ИО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Целевой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показатель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ИО 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Охват населения профосмотрами на туберкулез в целом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64,7</a:t>
                      </a:r>
                      <a:r>
                        <a:rPr lang="en-US" sz="1400" b="1" dirty="0">
                          <a:effectLst/>
                        </a:rPr>
                        <a:t>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66</a:t>
                      </a:r>
                      <a:r>
                        <a:rPr lang="ru-RU" sz="1400" b="1" dirty="0">
                          <a:effectLst/>
                        </a:rPr>
                        <a:t>,</a:t>
                      </a:r>
                      <a:r>
                        <a:rPr lang="en-US" sz="1400" b="1" dirty="0">
                          <a:effectLst/>
                        </a:rPr>
                        <a:t>3%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69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1%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78,4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Охват населения в возрасте 1-14 лет туберкулинодиагностикой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88</a:t>
                      </a:r>
                      <a:r>
                        <a:rPr lang="ru-RU" sz="1400" b="1">
                          <a:effectLst/>
                        </a:rPr>
                        <a:t>,</a:t>
                      </a:r>
                      <a:r>
                        <a:rPr lang="en-US" sz="1400" b="1">
                          <a:effectLst/>
                        </a:rPr>
                        <a:t>9%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73</a:t>
                      </a:r>
                      <a:r>
                        <a:rPr lang="ru-RU" sz="1400" b="1" dirty="0">
                          <a:effectLst/>
                        </a:rPr>
                        <a:t>,</a:t>
                      </a:r>
                      <a:r>
                        <a:rPr lang="en-US" sz="1400" b="1" dirty="0">
                          <a:effectLst/>
                        </a:rPr>
                        <a:t>7%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86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8%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94,2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Охват населения 15 лет и старше профилактическими флюорографическими осмотрами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57</a:t>
                      </a:r>
                      <a:r>
                        <a:rPr lang="ru-RU" sz="1400" b="1">
                          <a:effectLst/>
                        </a:rPr>
                        <a:t>,7%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63,3%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64,0%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73,9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Удельный вес больных, выявленных при профилактических осмотрах от общего числа впервые выявленных больных туберкулезом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65,4%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68,3%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72,2%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656548"/>
            <a:ext cx="88930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общей лечебной сети по выявлению туберкулеза в 2016 году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Осмотрено флюорографически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727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(64%) из 26 149-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ас., из них подростков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1 155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95,6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%) от общего числа подростков.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9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9534363"/>
              </p:ext>
            </p:extLst>
          </p:nvPr>
        </p:nvGraphicFramePr>
        <p:xfrm>
          <a:off x="323528" y="1052736"/>
          <a:ext cx="8463314" cy="1268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456"/>
                <a:gridCol w="2211664"/>
                <a:gridCol w="2257471"/>
                <a:gridCol w="2031723"/>
              </a:tblGrid>
              <a:tr h="35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Заболеваемость ВИЧ инфекцией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 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Чунский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194,2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231,8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148,9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148,4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75878"/>
              </p:ext>
            </p:extLst>
          </p:nvPr>
        </p:nvGraphicFramePr>
        <p:xfrm>
          <a:off x="355236" y="2492896"/>
          <a:ext cx="8431606" cy="4007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56"/>
                <a:gridCol w="2714644"/>
                <a:gridCol w="2643206"/>
              </a:tblGrid>
              <a:tr h="40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Выполнение критерия МО за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Целевой показатель ИО 2016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Охват медицинским освидетельствованием на ВИЧ – инфекцию приписного населения (скрининг ВИЧ)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26,6%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25,0%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Охват медицинским освидетельствованием на ВИЧ-инфекцию групп риска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Охват эпидемиологическим расследованием впервые выявленных пациентов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94%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90%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лиц, зараженных ВИЧ состоящих на диспансерном наблюдении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75,1%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69,2%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лиц, зараженных ВИЧ состоящих на диспансерном учете прошедших обследование на туберкулез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75,5%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ВИЧ-инфицированных беременных женщин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 из них закончили беременность родами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Всего из них получили полную схему ППМР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58,3%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11663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Критерии эффективности деятельности медицинской организации по вопросам ВИЧ-инфекции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078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1645425"/>
              </p:ext>
            </p:extLst>
          </p:nvPr>
        </p:nvGraphicFramePr>
        <p:xfrm>
          <a:off x="107504" y="764704"/>
          <a:ext cx="8856986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994"/>
                <a:gridCol w="598166"/>
                <a:gridCol w="598166"/>
                <a:gridCol w="581058"/>
                <a:gridCol w="615274"/>
                <a:gridCol w="598166"/>
                <a:gridCol w="598166"/>
                <a:gridCol w="598166"/>
                <a:gridCol w="598166"/>
                <a:gridCol w="598166"/>
                <a:gridCol w="598166"/>
                <a:gridCol w="598166"/>
                <a:gridCol w="598166"/>
              </a:tblGrid>
              <a:tr h="4980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Злокачественные новообразования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Заболеваемость на 100 000 </a:t>
                      </a:r>
                      <a:r>
                        <a:rPr lang="ru-RU" sz="1200" dirty="0" err="1">
                          <a:effectLst/>
                        </a:rPr>
                        <a:t>насселения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Болезненность на 100 000 насселения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Запущенность в % из впервые выявленных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Смертность на 100 000 </a:t>
                      </a:r>
                      <a:r>
                        <a:rPr lang="ru-RU" sz="1200" dirty="0" err="1">
                          <a:effectLst/>
                        </a:rPr>
                        <a:t>насселения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Чунский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382,8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476,8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552,8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1722,7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1848,3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2009,4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32,7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255,2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211,9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261,6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Иркутская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429,9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447,4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2076,0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2159,4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30,2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28,0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202,1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204,6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06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Диагностика ЗНО и предраковых заболеваний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2978672"/>
              </p:ext>
            </p:extLst>
          </p:nvPr>
        </p:nvGraphicFramePr>
        <p:xfrm>
          <a:off x="107503" y="2996950"/>
          <a:ext cx="8784976" cy="357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159"/>
                <a:gridCol w="1252586"/>
                <a:gridCol w="1285884"/>
                <a:gridCol w="1357322"/>
                <a:gridCol w="1963025"/>
              </a:tblGrid>
              <a:tr h="3107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Сигнальный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</a:rPr>
                        <a:t>2014</a:t>
                      </a:r>
                      <a:endParaRPr lang="ru-RU" sz="11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</a:rPr>
                        <a:t>2015</a:t>
                      </a:r>
                      <a:endParaRPr lang="ru-RU" sz="11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</a:rPr>
                        <a:t>2016</a:t>
                      </a:r>
                      <a:endParaRPr lang="ru-RU" sz="11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Абсолютное</a:t>
                      </a:r>
                      <a:r>
                        <a:rPr lang="ru-RU" sz="1100" dirty="0">
                          <a:effectLst/>
                        </a:rPr>
                        <a:t> число пациентов с впервые в жизни установленным диагнозом ЗНО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пациентов с ЗНО, выявленных активно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34,8 %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26,2 %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31,4 %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22,5%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Ранняя диагностика ( доля больных, имеющих </a:t>
                      </a: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II</a:t>
                      </a:r>
                      <a:r>
                        <a:rPr lang="ru-RU" sz="1100">
                          <a:effectLst/>
                        </a:rPr>
                        <a:t> стадию заболевания)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41,8 %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45,9 %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47,6 %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54,5%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Поздняя </a:t>
                      </a:r>
                      <a:r>
                        <a:rPr lang="ru-RU" sz="1100" dirty="0" smtClean="0">
                          <a:effectLst/>
                        </a:rPr>
                        <a:t>диагностика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(общая запущенность)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33,6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32,7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Поздняя диагностика визуальных локализаций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42,9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Эффективность цитологического скрининга (Охват в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169,4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168,6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145,2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2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Круглосуточные койки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2809367"/>
              </p:ext>
            </p:extLst>
          </p:nvPr>
        </p:nvGraphicFramePr>
        <p:xfrm>
          <a:off x="107504" y="71408"/>
          <a:ext cx="9036495" cy="6808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679"/>
                <a:gridCol w="493836"/>
                <a:gridCol w="493836"/>
                <a:gridCol w="493836"/>
                <a:gridCol w="493836"/>
                <a:gridCol w="493837"/>
                <a:gridCol w="211669"/>
                <a:gridCol w="510980"/>
                <a:gridCol w="510981"/>
                <a:gridCol w="510981"/>
                <a:gridCol w="510981"/>
                <a:gridCol w="211869"/>
                <a:gridCol w="489014"/>
                <a:gridCol w="489741"/>
                <a:gridCol w="489741"/>
                <a:gridCol w="489741"/>
                <a:gridCol w="741937"/>
              </a:tblGrid>
              <a:tr h="313354">
                <a:tc rowSpan="2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10230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-1120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Акушерское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-246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-86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6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Патология беременности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-284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-5,4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-142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Гинекологическое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6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производства абортов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-300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-121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-150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Педиатрическое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5797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-918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-2,9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-42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Терапевтическое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10219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08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Неврологическое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-388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Инфекционное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-426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Психиатрическое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2939,0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-561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2880,7</a:t>
                      </a:r>
                      <a:endParaRPr lang="ru-RU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Туберкулезное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-1209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-13,9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-48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Сестринский уход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6648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58861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53734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-5127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ОМС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34866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-3644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20351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-1775</a:t>
                      </a:r>
                      <a:endParaRPr lang="ru-RU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-27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5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платные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79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168352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Медицинский совет. Итоги работы за 2016 </a:t>
            </a:r>
            <a:r>
              <a:rPr lang="ru-RU" sz="7200" b="1" i="1" dirty="0" smtClean="0">
                <a:latin typeface="+mn-lt"/>
              </a:rPr>
              <a:t>год.</a:t>
            </a:r>
            <a:endParaRPr lang="ru-RU" sz="7200" b="1" i="1" dirty="0">
              <a:latin typeface="+mn-lt"/>
            </a:endParaRPr>
          </a:p>
        </p:txBody>
      </p:sp>
      <p:pic>
        <p:nvPicPr>
          <p:cNvPr id="102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54" y="3362713"/>
            <a:ext cx="2050546" cy="3234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" y="3284984"/>
            <a:ext cx="6993977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2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4625305"/>
              </p:ext>
            </p:extLst>
          </p:nvPr>
        </p:nvGraphicFramePr>
        <p:xfrm>
          <a:off x="107504" y="548680"/>
          <a:ext cx="8928997" cy="5688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446450"/>
                <a:gridCol w="446450"/>
                <a:gridCol w="446450"/>
                <a:gridCol w="446450"/>
                <a:gridCol w="446450"/>
                <a:gridCol w="216024"/>
                <a:gridCol w="504057"/>
                <a:gridCol w="504056"/>
                <a:gridCol w="504056"/>
                <a:gridCol w="504056"/>
                <a:gridCol w="216023"/>
                <a:gridCol w="468053"/>
                <a:gridCol w="468052"/>
                <a:gridCol w="468052"/>
                <a:gridCol w="468052"/>
                <a:gridCol w="1008114"/>
              </a:tblGrid>
              <a:tr h="3755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Отделение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9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Гинекологическое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Педиатрическое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(Чунский + Лесогорск)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4395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рп. Октябрьский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Амбулатория 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Новочунка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55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-83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3067" y="-2738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Дневной стационар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1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Поликлиника</a:t>
            </a: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4404558"/>
              </p:ext>
            </p:extLst>
          </p:nvPr>
        </p:nvGraphicFramePr>
        <p:xfrm>
          <a:off x="71406" y="548680"/>
          <a:ext cx="874906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  <a:gridCol w="1567076"/>
                <a:gridCol w="1584176"/>
                <a:gridCol w="1627381"/>
                <a:gridCol w="1612979"/>
              </a:tblGrid>
              <a:tr h="5206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выполнения плана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посещений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18 763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18 908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8728430"/>
              </p:ext>
            </p:extLst>
          </p:nvPr>
        </p:nvGraphicFramePr>
        <p:xfrm>
          <a:off x="107504" y="1556792"/>
          <a:ext cx="8712967" cy="2976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5"/>
                <a:gridCol w="1602178"/>
                <a:gridCol w="1602178"/>
                <a:gridCol w="1602178"/>
                <a:gridCol w="160217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выполнения плана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профилактической целью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65 322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47 890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-17 432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Обращения по заболеваниям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58 685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52 593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-6 092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 по заболеваниям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177 698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159 255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-18 443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 по неотложной помощи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4 541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-459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ОМС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248 020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211 686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-36 334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(Бюджет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ОМС)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266 783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230 594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-36 189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357014"/>
              </p:ext>
            </p:extLst>
          </p:nvPr>
        </p:nvGraphicFramePr>
        <p:xfrm>
          <a:off x="107504" y="4725144"/>
          <a:ext cx="8712970" cy="175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1356"/>
                <a:gridCol w="1571636"/>
                <a:gridCol w="1643074"/>
                <a:gridCol w="1643074"/>
                <a:gridCol w="153383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Скорая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выполнения плана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13 344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10 644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-2 700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14 124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11 468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-2 656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66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3944092"/>
              </p:ext>
            </p:extLst>
          </p:nvPr>
        </p:nvGraphicFramePr>
        <p:xfrm>
          <a:off x="107504" y="548680"/>
          <a:ext cx="4464495" cy="6235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169"/>
                <a:gridCol w="569865"/>
                <a:gridCol w="569865"/>
                <a:gridCol w="569865"/>
                <a:gridCol w="569865"/>
                <a:gridCol w="569866"/>
              </a:tblGrid>
              <a:tr h="37937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Акушерское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6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Патология беременности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Гинекологическое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6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производства абортов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Педиатрическое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6574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Терапевтическое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Неврологическое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Инфекционное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Психиатрическое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Туберкулезное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Сестринский уход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74 508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ОМС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37 890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2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9748966"/>
              </p:ext>
            </p:extLst>
          </p:nvPr>
        </p:nvGraphicFramePr>
        <p:xfrm>
          <a:off x="4932040" y="548679"/>
          <a:ext cx="3816425" cy="6192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240"/>
                <a:gridCol w="473237"/>
                <a:gridCol w="473237"/>
                <a:gridCol w="473237"/>
                <a:gridCol w="473237"/>
                <a:gridCol w="473237"/>
              </a:tblGrid>
              <a:tr h="4088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Отделение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3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койко дней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Выбывших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Гинекологическое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Педиатрическое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рп. Чунский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Поликлиника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рп. Октябрьский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Амбулатория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Новочунка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6 040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462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Круглосуточный стационар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664" y="4962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Дневной стационар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2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496" y="44624"/>
            <a:ext cx="9001000" cy="676875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Поликлиника план на 2017 год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6520415"/>
              </p:ext>
            </p:extLst>
          </p:nvPr>
        </p:nvGraphicFramePr>
        <p:xfrm>
          <a:off x="179512" y="404664"/>
          <a:ext cx="7821512" cy="97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04"/>
                <a:gridCol w="4714908"/>
              </a:tblGrid>
              <a:tr h="5902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2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посещений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19 537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54557"/>
              </p:ext>
            </p:extLst>
          </p:nvPr>
        </p:nvGraphicFramePr>
        <p:xfrm>
          <a:off x="179512" y="1556792"/>
          <a:ext cx="7821512" cy="2864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04"/>
                <a:gridCol w="471490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профилактической целью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77 383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Обращения по заболеваниям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 по заболеваниям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177 138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Посещения по неотложной помощи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14 851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ОМС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269 372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(Бюджет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ОМС)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288 909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3665308"/>
              </p:ext>
            </p:extLst>
          </p:nvPr>
        </p:nvGraphicFramePr>
        <p:xfrm>
          <a:off x="179512" y="4725144"/>
          <a:ext cx="7821512" cy="172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6604"/>
                <a:gridCol w="471490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Скорая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11 446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12 226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77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Финансовая деятельность – 2016г.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37129" y="1142985"/>
          <a:ext cx="6759389" cy="47409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0425"/>
                <a:gridCol w="2415717"/>
                <a:gridCol w="2223247"/>
              </a:tblGrid>
              <a:tr h="7156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 финансирования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назначения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</a:t>
                      </a:r>
                      <a:endParaRPr lang="ru-RU" dirty="0"/>
                    </a:p>
                  </a:txBody>
                  <a:tcPr/>
                </a:tc>
              </a:tr>
              <a:tr h="5512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Средства ОМС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255 556 076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255 810 856,64</a:t>
                      </a:r>
                      <a:endParaRPr lang="ru-RU" dirty="0"/>
                    </a:p>
                  </a:txBody>
                  <a:tcPr/>
                </a:tc>
              </a:tr>
              <a:tr h="7216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43 910 500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43 910 500</a:t>
                      </a:r>
                      <a:endParaRPr lang="ru-RU" dirty="0"/>
                    </a:p>
                  </a:txBody>
                  <a:tcPr/>
                </a:tc>
              </a:tr>
              <a:tr h="1062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на иные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231 850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231 850</a:t>
                      </a:r>
                      <a:endParaRPr lang="ru-RU" dirty="0"/>
                    </a:p>
                  </a:txBody>
                  <a:tcPr/>
                </a:tc>
              </a:tr>
              <a:tr h="949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Платная деятельность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14 254 959,89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14 005 818,46</a:t>
                      </a:r>
                      <a:endParaRPr lang="ru-RU" dirty="0"/>
                    </a:p>
                  </a:txBody>
                  <a:tcPr/>
                </a:tc>
              </a:tr>
              <a:tr h="50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313 953 385,89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313 959 025,10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4" y="857232"/>
          <a:ext cx="7786746" cy="500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/>
                <a:gridCol w="1285884"/>
                <a:gridCol w="1285884"/>
                <a:gridCol w="1285884"/>
                <a:gridCol w="1214446"/>
                <a:gridCol w="1143010"/>
              </a:tblGrid>
              <a:tr h="4310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норматив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норматив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Врачебный персонал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46 319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41 621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49 582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49 582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6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персонал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19 501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19 725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19 752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6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 медицинский персонал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11 819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12 172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6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Прочий персонал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40% ФОТ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40% ФОТ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4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9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3"/>
            <a:ext cx="77724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кадры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0924688"/>
              </p:ext>
            </p:extLst>
          </p:nvPr>
        </p:nvGraphicFramePr>
        <p:xfrm>
          <a:off x="214313" y="1143000"/>
          <a:ext cx="8786812" cy="171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12"/>
                <a:gridCol w="1307861"/>
                <a:gridCol w="1375019"/>
                <a:gridCol w="1357317"/>
                <a:gridCol w="1143003"/>
              </a:tblGrid>
              <a:tr h="66469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6600FF"/>
                          </a:solidFill>
                        </a:rPr>
                        <a:t>2016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ИО 2014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1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Врачи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18,5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6600FF"/>
                          </a:solidFill>
                        </a:rPr>
                        <a:t>19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38,9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46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медицинский персонал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87,4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6600FF"/>
                          </a:solidFill>
                        </a:rPr>
                        <a:t>91,5</a:t>
                      </a:r>
                      <a:endParaRPr lang="ru-RU" sz="1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94,9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9" name="TextBox 10"/>
          <p:cNvSpPr txBox="1">
            <a:spLocks noChangeArrowheads="1"/>
          </p:cNvSpPr>
          <p:nvPr/>
        </p:nvSpPr>
        <p:spPr bwMode="auto">
          <a:xfrm>
            <a:off x="857250" y="714375"/>
            <a:ext cx="478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Обеспеченность  (на 10 тысяч населения)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3411299"/>
              </p:ext>
            </p:extLst>
          </p:nvPr>
        </p:nvGraphicFramePr>
        <p:xfrm>
          <a:off x="357188" y="3000375"/>
          <a:ext cx="8501063" cy="351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375"/>
                <a:gridCol w="885723"/>
                <a:gridCol w="1262534"/>
                <a:gridCol w="1203110"/>
                <a:gridCol w="1153620"/>
                <a:gridCol w="1346701"/>
              </a:tblGrid>
              <a:tr h="79554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Укомплектованность кадрами</a:t>
                      </a:r>
                    </a:p>
                    <a:p>
                      <a:pPr algn="ctr"/>
                      <a:r>
                        <a:rPr lang="ru-RU" sz="1600" dirty="0" smtClean="0"/>
                        <a:t>(соотношение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физических лиц к штатным должностям в %)</a:t>
                      </a:r>
                      <a:endParaRPr lang="ru-RU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возраст, лет</a:t>
                      </a:r>
                      <a:endParaRPr lang="ru-RU" sz="14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4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2016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ИО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7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Врачи</a:t>
                      </a:r>
                      <a:endParaRPr lang="ru-RU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58,5</a:t>
                      </a:r>
                      <a:endParaRPr lang="ru-RU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92,7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Средний медицинский персонал</a:t>
                      </a:r>
                      <a:endParaRPr lang="ru-RU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92,3</a:t>
                      </a:r>
                      <a:endParaRPr lang="ru-RU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89,9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95,5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5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Младший медицинский персонал</a:t>
                      </a:r>
                      <a:endParaRPr lang="ru-RU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99,5</a:t>
                      </a:r>
                      <a:endParaRPr lang="ru-RU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98,2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532F2-2321-49F3-82B1-1BA0E30FC4D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7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916384845"/>
              </p:ext>
            </p:extLst>
          </p:nvPr>
        </p:nvGraphicFramePr>
        <p:xfrm>
          <a:off x="928688" y="1857375"/>
          <a:ext cx="7772400" cy="387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8"/>
                <a:gridCol w="1571636"/>
                <a:gridCol w="1448756"/>
                <a:gridCol w="1554480"/>
                <a:gridCol w="1554480"/>
              </a:tblGrid>
              <a:tr h="4236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Специалисты</a:t>
                      </a:r>
                      <a:endParaRPr lang="ru-RU" sz="1600" dirty="0"/>
                    </a:p>
                  </a:txBody>
                  <a:tcPr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Наличие сертификата</a:t>
                      </a:r>
                    </a:p>
                    <a:p>
                      <a:pPr algn="ctr"/>
                      <a:r>
                        <a:rPr lang="ru-RU" sz="1600" dirty="0" smtClean="0"/>
                        <a:t>специалиста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Квалификационная категория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высшая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первая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вторая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Врачи (64)</a:t>
                      </a:r>
                      <a:endParaRPr lang="ru-RU" sz="1600" dirty="0"/>
                    </a:p>
                  </a:txBody>
                  <a:tcPr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 </a:t>
                      </a:r>
                    </a:p>
                    <a:p>
                      <a:pPr algn="ctr"/>
                      <a:r>
                        <a:rPr lang="ru-RU" sz="1600" dirty="0" smtClean="0"/>
                        <a:t>(95,3%)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</a:p>
                    <a:p>
                      <a:pPr algn="ctr"/>
                      <a:r>
                        <a:rPr lang="ru-RU" sz="1600" dirty="0" smtClean="0"/>
                        <a:t>(25%)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dirty="0" smtClean="0"/>
                        <a:t>(7,8%)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dirty="0" smtClean="0"/>
                        <a:t>(4,7%)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(37,5%)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Средний медицинский персонал (308)</a:t>
                      </a:r>
                      <a:endParaRPr lang="ru-RU" sz="1600" dirty="0"/>
                    </a:p>
                  </a:txBody>
                  <a:tcPr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272</a:t>
                      </a:r>
                    </a:p>
                    <a:p>
                      <a:pPr algn="ctr"/>
                      <a:r>
                        <a:rPr lang="ru-RU" sz="1600" dirty="0" smtClean="0"/>
                        <a:t>(88,3%)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</a:t>
                      </a:r>
                    </a:p>
                    <a:p>
                      <a:pPr algn="ctr"/>
                      <a:r>
                        <a:rPr lang="ru-RU" sz="1600" dirty="0" smtClean="0"/>
                        <a:t>(24%)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</a:t>
                      </a:r>
                    </a:p>
                    <a:p>
                      <a:pPr algn="ctr"/>
                      <a:r>
                        <a:rPr lang="ru-RU" sz="1600" dirty="0" smtClean="0"/>
                        <a:t>(8,4%)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600" dirty="0" smtClean="0"/>
                        <a:t>(2,6%)</a:t>
                      </a:r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(35%)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B221-CF6A-4723-AF0E-3F913C3609C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00042"/>
            <a:ext cx="8286808" cy="9541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/>
              <a:t>Наличие сертификата специалиста и квалификационной категории</a:t>
            </a:r>
          </a:p>
        </p:txBody>
      </p:sp>
    </p:spTree>
    <p:extLst>
      <p:ext uri="{BB962C8B-B14F-4D97-AF65-F5344CB8AC3E}">
        <p14:creationId xmlns="" xmlns:p14="http://schemas.microsoft.com/office/powerpoint/2010/main" val="16454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55878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ДАННЫЕ ПО ВОЗРАСТНОМУ СОСТАВУ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(врачи)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057448933"/>
              </p:ext>
            </p:extLst>
          </p:nvPr>
        </p:nvGraphicFramePr>
        <p:xfrm>
          <a:off x="914400" y="1784350"/>
          <a:ext cx="77724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35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45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55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65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D9304-A4A5-4138-A1CF-F7BA744D57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643182"/>
            <a:ext cx="8072494" cy="4001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молодых специалистов от общего числа врачей составляет    19%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0599391"/>
              </p:ext>
            </p:extLst>
          </p:nvPr>
        </p:nvGraphicFramePr>
        <p:xfrm>
          <a:off x="785813" y="4429125"/>
          <a:ext cx="7858125" cy="2071688"/>
        </p:xfrm>
        <a:graphic>
          <a:graphicData uri="http://schemas.openxmlformats.org/drawingml/2006/table">
            <a:tbl>
              <a:tblPr/>
              <a:tblGrid>
                <a:gridCol w="1357312"/>
                <a:gridCol w="857250"/>
                <a:gridCol w="785813"/>
                <a:gridCol w="785812"/>
                <a:gridCol w="785813"/>
                <a:gridCol w="785812"/>
                <a:gridCol w="785813"/>
                <a:gridCol w="785812"/>
                <a:gridCol w="928688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 35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3214687"/>
            <a:ext cx="7858180" cy="8925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ПО СТАЖУ РАБОТЫ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(ВРАЧИ)</a:t>
            </a:r>
          </a:p>
        </p:txBody>
      </p:sp>
    </p:spTree>
    <p:extLst>
      <p:ext uri="{BB962C8B-B14F-4D97-AF65-F5344CB8AC3E}">
        <p14:creationId xmlns="" xmlns:p14="http://schemas.microsoft.com/office/powerpoint/2010/main" val="34135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3813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Показатели «Дорожной карты»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917859138"/>
              </p:ext>
            </p:extLst>
          </p:nvPr>
        </p:nvGraphicFramePr>
        <p:xfrm>
          <a:off x="107950" y="1125538"/>
          <a:ext cx="8928099" cy="5465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82"/>
                <a:gridCol w="3602726"/>
                <a:gridCol w="546151"/>
                <a:gridCol w="912168"/>
                <a:gridCol w="912168"/>
                <a:gridCol w="912168"/>
                <a:gridCol w="912168"/>
                <a:gridCol w="912168"/>
              </a:tblGrid>
              <a:tr h="31988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</a:t>
                      </a:r>
                      <a:endParaRPr lang="ru-RU" sz="900" dirty="0"/>
                    </a:p>
                  </a:txBody>
                  <a:tcPr marL="91416" marR="91416" marT="45698" marB="4569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ИО 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8" marB="4569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ИО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расходов на оказание СМП вне медицинских организаций от всех расходов на  ТПГГ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12,2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5,9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расходов на оказание медицинской помощи в амбулаторных условиях от всех расходов на  ТПГГ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53,5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расходов на оказание медицинской помощи в амбулаторных условиях  в неотложной форме от всех расходов на  ТПГГ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2,6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99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расходов на оказание медицинской помощи в условиях дневных стационаров от всех расходов на  ТПГГ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7,1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3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расходов на оказание медицинской помощи в стационарных условиях от всех расходов на  ТПГГ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32,3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54,4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33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зарплаты врачей и иных работников медицинских организаций, имеющих высшее медицинское (фармацевтическое) или иное высшее профессиональное образование, предоставляющих медицинские услуги к средней зарплаты  ИО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155,8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9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Примерное соотношение средней зарплаты среднего медперсонала и средней зарплаты  ИО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100,0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91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Примерное соотношение средней зарплаты младшего медперсонала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 средней зарплаты  ИО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37,7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98" marB="4569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100,0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2850E-D6C2-4AC8-A0DD-58C6491076F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39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5723687"/>
              </p:ext>
            </p:extLst>
          </p:nvPr>
        </p:nvGraphicFramePr>
        <p:xfrm>
          <a:off x="179512" y="1196752"/>
          <a:ext cx="8784974" cy="5050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19"/>
                <a:gridCol w="4078331"/>
                <a:gridCol w="928694"/>
                <a:gridCol w="709758"/>
                <a:gridCol w="706368"/>
                <a:gridCol w="706368"/>
                <a:gridCol w="706368"/>
                <a:gridCol w="706368"/>
              </a:tblGrid>
              <a:tr h="3357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целевого показателя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ИО 2016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ИО 20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9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 marL="91429" marR="91429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 marL="91429" marR="91429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dirty="0"/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0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врачей первичного звена от общего числа врачей (физических лиц врачей амбулаторно-поликлинических учреждений)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53,2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27,7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23,9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52,6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15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Обеспеченность врачами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10 000 нас.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34,1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18,7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34,8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71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Соотношение врачи / средние медицинские работники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1:2,5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1:5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1:4,3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1:4,5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1:2,7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дней занятости койки в году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дней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331,0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289,0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294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331,0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6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длительность лечения больного в стационаре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дней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11,9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10,6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11,8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5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пациентов, доставленных по экстренным показаниям, от общего числа пациентов, пролеченных в стационарных условиях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40,7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61,2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61,8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66,5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40,7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15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выездов бригад скорой медицинской помощи со временем доезда  до больного менее 20 минут</a:t>
                      </a:r>
                      <a:endParaRPr lang="ru-RU" sz="12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92,4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96,5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97,5</a:t>
                      </a:r>
                      <a:endParaRPr lang="ru-RU" sz="12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9" marR="91429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0113" y="23813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Показатели «Дорожной карты»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31A21-CCAC-429E-A7F6-F30A20791D05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2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82299261"/>
              </p:ext>
            </p:extLst>
          </p:nvPr>
        </p:nvGraphicFramePr>
        <p:xfrm>
          <a:off x="179388" y="785815"/>
          <a:ext cx="8750299" cy="5814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830"/>
                <a:gridCol w="3305710"/>
                <a:gridCol w="936104"/>
                <a:gridCol w="813931"/>
                <a:gridCol w="813931"/>
                <a:gridCol w="813931"/>
                <a:gridCol w="813931"/>
                <a:gridCol w="813931"/>
              </a:tblGrid>
              <a:tr h="3737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целевого показателя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ИО 2016</a:t>
                      </a:r>
                      <a:endParaRPr lang="ru-RU" sz="1200" b="1" dirty="0"/>
                    </a:p>
                  </a:txBody>
                  <a:tcPr marL="91441" marR="91441" marT="45726" marB="4572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ИО  2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017 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rgbClr val="6600FF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0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Ожидаемая продолжительность жизни при рождении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лет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70,0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63,3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63,7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63,1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72,0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0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от всех причин 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1000 населения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12,9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16,1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15,5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12,7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0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Материнская смертность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100 т. </a:t>
                      </a:r>
                    </a:p>
                    <a:p>
                      <a:pPr algn="ctr"/>
                      <a:r>
                        <a:rPr lang="ru-RU" sz="1200" dirty="0" smtClean="0"/>
                        <a:t>населения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0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Младенческая смертность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1000 род.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живыми.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8,0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10,4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7,8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детей в возрасте 0 - 17 лет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100 т. населения</a:t>
                      </a:r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95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113,7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91,9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от болезней системы кровообращения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100 т.</a:t>
                      </a:r>
                    </a:p>
                    <a:p>
                      <a:pPr algn="ctr"/>
                      <a:r>
                        <a:rPr lang="ru-RU" sz="1200" dirty="0" smtClean="0"/>
                        <a:t>населения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663,7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812,1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685,7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576,7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654,7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от дорожно-транспортных происшествий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10,3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11,9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10,2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от новообразований (в том числе от злокачественных)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192,7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255,2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220,7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258,6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192,6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от туберкулеза</a:t>
                      </a:r>
                      <a:endParaRPr lang="ru-RU" sz="1200" dirty="0"/>
                    </a:p>
                  </a:txBody>
                  <a:tcPr marL="91441" marR="91441" marT="45726" marB="4572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32,3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35,3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20,8</a:t>
                      </a:r>
                      <a:endParaRPr lang="ru-RU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26" marB="457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31,2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Показатели «Дорожной карты»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6DAA-2DA4-425E-A0D7-6E2A8A6775DC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07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696610"/>
              </p:ext>
            </p:extLst>
          </p:nvPr>
        </p:nvGraphicFramePr>
        <p:xfrm>
          <a:off x="323528" y="548680"/>
          <a:ext cx="7963248" cy="207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940"/>
                <a:gridCol w="822020"/>
                <a:gridCol w="1214446"/>
                <a:gridCol w="928694"/>
                <a:gridCol w="1214446"/>
                <a:gridCol w="785818"/>
                <a:gridCol w="1285884"/>
              </a:tblGrid>
              <a:tr h="277814">
                <a:tc rowSpan="2"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демографических показателей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2014г.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2015г.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2016г.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Абс.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>
                          <a:effectLst/>
                        </a:rPr>
                        <a:t>1000 насел.)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Абс.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  <a:r>
                        <a:rPr lang="ru-RU" sz="800" dirty="0" smtClean="0">
                          <a:effectLst/>
                        </a:rPr>
                        <a:t>(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effectLst/>
                        </a:rPr>
                        <a:t>1000 </a:t>
                      </a:r>
                      <a:r>
                        <a:rPr lang="ru-RU" sz="800" dirty="0">
                          <a:effectLst/>
                        </a:rPr>
                        <a:t>насел.)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err="1">
                          <a:effectLst/>
                        </a:rPr>
                        <a:t>Абс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>
                          <a:effectLst/>
                        </a:rPr>
                        <a:t>1000 насел.)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Рождаемость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effectLst/>
                        </a:rPr>
                        <a:t>507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effectLst/>
                        </a:rPr>
                        <a:t>14,5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effectLst/>
                        </a:rPr>
                        <a:t>411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>
                          <a:effectLst/>
                        </a:rPr>
                        <a:t>12,1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>
                          <a:effectLst/>
                        </a:rPr>
                        <a:t>366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effectLst/>
                        </a:rPr>
                        <a:t>10,9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Смертность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>
                          <a:effectLst/>
                        </a:rPr>
                        <a:t>556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effectLst/>
                        </a:rPr>
                        <a:t>16,1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effectLst/>
                        </a:rPr>
                        <a:t>523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effectLst/>
                        </a:rPr>
                        <a:t>15,4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effectLst/>
                        </a:rPr>
                        <a:t>522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effectLst/>
                        </a:rPr>
                        <a:t>15,5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07">
                <a:tc>
                  <a:txBody>
                    <a:bodyPr/>
                    <a:lstStyle/>
                    <a:p>
                      <a:pPr algn="r">
                        <a:lnSpc>
                          <a:spcPts val="1680"/>
                        </a:lnSpc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Естественный прирост (убыль) населения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>
                          <a:effectLst/>
                        </a:rPr>
                        <a:t>-49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-1,4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-112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-3,3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-156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-4,6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7858998"/>
              </p:ext>
            </p:extLst>
          </p:nvPr>
        </p:nvGraphicFramePr>
        <p:xfrm>
          <a:off x="323528" y="2924944"/>
          <a:ext cx="7848871" cy="374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907"/>
                <a:gridCol w="928957"/>
                <a:gridCol w="924883"/>
                <a:gridCol w="924883"/>
                <a:gridCol w="924883"/>
                <a:gridCol w="941179"/>
                <a:gridCol w="941179"/>
              </a:tblGrid>
              <a:tr h="384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Заболеваемость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Показатель по Иркуткой области за 2015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</a:t>
                      </a:r>
                      <a:r>
                        <a:rPr lang="ru-RU" sz="1200" b="1" dirty="0">
                          <a:effectLst/>
                        </a:rPr>
                        <a:t>бс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Показатель</a:t>
                      </a:r>
                      <a:r>
                        <a:rPr lang="ru-RU" sz="1000" b="1" dirty="0">
                          <a:effectLst/>
                        </a:rPr>
                        <a:t> на 100 000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бс</a:t>
                      </a: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</a:rPr>
                        <a:t>Показатель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</a:rPr>
                        <a:t> на 100 000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А</a:t>
                      </a:r>
                      <a:r>
                        <a:rPr lang="ru-RU" sz="1200" b="1">
                          <a:effectLst/>
                        </a:rPr>
                        <a:t>бс</a:t>
                      </a:r>
                      <a:r>
                        <a:rPr lang="ru-RU" sz="1100" b="1">
                          <a:effectLst/>
                        </a:rPr>
                        <a:t>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Показатель</a:t>
                      </a:r>
                      <a:r>
                        <a:rPr lang="ru-RU" sz="1000" b="1">
                          <a:effectLst/>
                        </a:rPr>
                        <a:t> на 100 000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(всего по району)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64 922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191 076,3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63 484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188 716,2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60 867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180 930,3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т.ч впервые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32 858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96 706,6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30 557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90 832,6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32 338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95 177,3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Болезни органов дыхания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15 472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45 536,7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13 631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40 519,0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15 544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45 749,5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Болезни органов кровообращения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8 877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26 126,5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9 122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27 115,7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7 410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21 808,6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Болезни органов пищеварения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6 822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20 078,3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7 717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22 939,3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4 796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14 114,5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Внешние причины (травмы, отравления)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3 009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8 855,9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1 434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4 262,7</a:t>
                      </a:r>
                      <a:endParaRPr lang="ru-RU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3 603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10 605,6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07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2838</TotalTime>
  <Words>2889</Words>
  <Application>Microsoft Office PowerPoint</Application>
  <PresentationFormat>Экран (4:3)</PresentationFormat>
  <Paragraphs>1551</Paragraphs>
  <Slides>31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Слайд 1</vt:lpstr>
      <vt:lpstr>Медицинский совет. Итоги работы за 2016 год.</vt:lpstr>
      <vt:lpstr>кадры</vt:lpstr>
      <vt:lpstr>Слайд 4</vt:lpstr>
      <vt:lpstr>ДАННЫЕ ПО ВОЗРАСТНОМУ СОСТАВУ (врачи)</vt:lpstr>
      <vt:lpstr>Показатели «Дорожной карты»</vt:lpstr>
      <vt:lpstr>Показатели «Дорожной карты»</vt:lpstr>
      <vt:lpstr>Показатели «Дорожной карты»</vt:lpstr>
      <vt:lpstr>Слайд 9</vt:lpstr>
      <vt:lpstr>Слайд 10</vt:lpstr>
      <vt:lpstr>Структура смертности</vt:lpstr>
      <vt:lpstr>Динамика заболеваемости сифилисом  за 3 года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совет. Итоги работы за 2016 год.</dc:title>
  <cp:lastModifiedBy>sysadmin</cp:lastModifiedBy>
  <cp:revision>90</cp:revision>
  <dcterms:modified xsi:type="dcterms:W3CDTF">2017-03-17T09:06:06Z</dcterms:modified>
</cp:coreProperties>
</file>