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302" r:id="rId2"/>
    <p:sldId id="303" r:id="rId3"/>
    <p:sldId id="304" r:id="rId4"/>
    <p:sldId id="305" r:id="rId5"/>
    <p:sldId id="306" r:id="rId6"/>
    <p:sldId id="291" r:id="rId7"/>
    <p:sldId id="307" r:id="rId8"/>
    <p:sldId id="295" r:id="rId9"/>
    <p:sldId id="308" r:id="rId10"/>
    <p:sldId id="309" r:id="rId11"/>
    <p:sldId id="310" r:id="rId12"/>
    <p:sldId id="311" r:id="rId13"/>
    <p:sldId id="31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4713" autoAdjust="0"/>
  </p:normalViewPr>
  <p:slideViewPr>
    <p:cSldViewPr>
      <p:cViewPr>
        <p:scale>
          <a:sx n="100" d="100"/>
          <a:sy n="100" d="100"/>
        </p:scale>
        <p:origin x="-1944" y="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4EF26-09CB-4459-A063-52AA536025BF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B89601-A46E-4790-AF77-C92DDC9DC7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9609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ФАП д. Новобалтурина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89601-A46E-4790-AF77-C92DDC9DC79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ФАП п. Хоняки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89601-A46E-4790-AF77-C92DDC9DC79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ФАП п. Бидога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89601-A46E-4790-AF77-C92DDC9DC79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ФАП п. Изыкан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89601-A46E-4790-AF77-C92DDC9DC79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1604" y="1643050"/>
            <a:ext cx="70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50042" y="142852"/>
            <a:ext cx="8443915" cy="8068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3349625" algn="l"/>
              </a:tabLst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областное государственное бюджетное учреждение здравоохранения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49625" algn="l"/>
              </a:tabLst>
            </a:pP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49625" algn="l"/>
              </a:tabLst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«Чунская районная больница»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49625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49625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Медицинский совет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496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31 мая 2017г.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49625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49625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ПОВЕСТКА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49625" algn="l"/>
              </a:tabLst>
            </a:pPr>
            <a:endParaRPr lang="ru-RU" sz="16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49625" algn="l"/>
              </a:tabLst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49625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457200" indent="-457200" algn="r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  <a:tabLst>
                <a:tab pos="3349625" algn="l"/>
              </a:tabLst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утверждении Планов мероприятий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(«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Дорожных карт») на 2017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3349625" algn="l"/>
              </a:tabLst>
            </a:pP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3349625" algn="l"/>
              </a:tabLst>
            </a:pP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3349625" algn="l"/>
              </a:tabLst>
            </a:pP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3349625" algn="l"/>
              </a:tabLst>
            </a:pPr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3349625" algn="l"/>
              </a:tabLst>
            </a:pP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49625" algn="l"/>
              </a:tabLs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49625" algn="l"/>
              </a:tabLst>
            </a:pP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49625" algn="l"/>
              </a:tabLs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49625" algn="l"/>
              </a:tabLs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3349625" algn="l"/>
              </a:tabLst>
            </a:pPr>
            <a:endParaRPr lang="ru-RU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3349625" algn="l"/>
              </a:tabLst>
            </a:pPr>
            <a:endParaRPr lang="ru-RU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49625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4962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00562" y="5429264"/>
            <a:ext cx="45005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3349625" algn="l"/>
              </a:tabLst>
            </a:pP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Главный врач ОГБУЗ «Чунская районная больница» Онуфриади А.Г.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4286256"/>
            <a:ext cx="8429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 О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результатах проверки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Управлением 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Росздравнадзора по Иркутской области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084507" y="78802"/>
            <a:ext cx="697498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 (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Дорожная карта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проведению ремонтных работ, монтажу томографа компьютерного в 2017 году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1785926"/>
            <a:ext cx="7786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571480"/>
          <a:ext cx="8715435" cy="6029454"/>
        </p:xfrm>
        <a:graphic>
          <a:graphicData uri="http://schemas.openxmlformats.org/drawingml/2006/table">
            <a:tbl>
              <a:tblPr/>
              <a:tblGrid>
                <a:gridCol w="349834"/>
                <a:gridCol w="2579124"/>
                <a:gridCol w="1571636"/>
                <a:gridCol w="1000132"/>
                <a:gridCol w="1000132"/>
                <a:gridCol w="1214446"/>
                <a:gridCol w="1000131"/>
              </a:tblGrid>
              <a:tr h="3511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21" marR="40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Мероприятие 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21" marR="40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Ответственный 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21" marR="40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Сроки 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21" marR="40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Стоимость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21" marR="40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Источник 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финансирования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21" marR="40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Исполнение 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21" marR="40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90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21" marR="40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91075" algn="l"/>
                        </a:tabLs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Заключение договора с подрядной организацией на подготовку технического задания на обследование несущих и ограждающих конструкций по объекту "Капитальный ремонт помещений компьютерной томографии» по адресу: Иркутская область, Чунский район, р.п. Чунский, ул. Советская, 24"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21" marR="40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Главный врач </a:t>
                      </a:r>
                      <a:endParaRPr lang="ru-RU" sz="1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Онуфриади 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А.Г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21" marR="40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Март 2017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21" marR="40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21" marR="40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21" marR="40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Исполнено 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21" marR="40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21" marR="40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Подготовка проектно-сметной документации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21" marR="40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Главный врач </a:t>
                      </a:r>
                      <a:endParaRPr lang="ru-RU" sz="1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Онуфриади 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А.Г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21" marR="40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Апрель 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–май 2017г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21" marR="40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130 000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21" marR="40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Предпринимательск деятельность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21" marR="40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Исполнено 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21" marR="40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21" marR="40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Получение положительного заключения в ГАУИО «Ирэкспертиза» 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21" marR="40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Главный врач </a:t>
                      </a:r>
                      <a:endParaRPr lang="ru-RU" sz="1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Онуфриади 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А.Г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21" marR="40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Июнь 2017г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21" marR="40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30 000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21" marR="40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Предпринимательск деятельность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21" marR="40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В работе 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21" marR="40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37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21" marR="40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Подготовка конкурсной документации для проведения конкурентных процедур определения поставщика услуг по капитальному ремонту помещений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21" marR="40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Начальник отдела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Закупок Даткова 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Т.И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21" marR="40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Июнь-июль 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2017г.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21" marR="40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21" marR="40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21" marR="40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21" marR="40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82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21" marR="40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Проведение электронного аукциона, запроса котировок для проведения конкурентных процедур определения поставщика услуг по капитальному ремонту помещений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21" marR="40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21" marR="40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Проведение капитального ремонта в помещениях компьютерной томографии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21" marR="40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Заместитель главного врача по хозяйственным 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вопросам Камзолов 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А.Г.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21" marR="40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Июль - август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2017г.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21" marR="40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СМР=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52.35м.кв. * 40,0=2 100,0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21" marR="40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Предпринимательскдеятельность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21" marR="40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21" marR="40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0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21" marR="40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Прием помещений после проведенного капитального ремонта, подписание акта выполненных работ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21" marR="40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Приемная комиссия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ОГБУЗ «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Чунская РБ» с участием представителей Управления Роспотребнадзора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21" marR="40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</a:t>
                      </a:r>
                      <a:r>
                        <a:rPr lang="ru-RU" sz="10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окончании ремонтных работ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221" marR="40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21" marR="40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21" marR="40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21" marR="40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21" marR="40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Получение санитарно-эпидемиологического заключения 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21" marR="40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Эпидемиолог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Санникова Н.В.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21" marR="40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21" marR="40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21" marR="40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21" marR="40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21" marR="40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817">
                <a:tc gridSpan="7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Итого: 2 254 000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21" marR="40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811163" y="90100"/>
            <a:ext cx="752167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 (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Дорожная карта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производства сметных расчетов, ремонтных работ и приобретение в 2017 году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1000108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0034" y="857232"/>
            <a:ext cx="828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4282" y="357169"/>
          <a:ext cx="8643997" cy="6505738"/>
        </p:xfrm>
        <a:graphic>
          <a:graphicData uri="http://schemas.openxmlformats.org/drawingml/2006/table">
            <a:tbl>
              <a:tblPr/>
              <a:tblGrid>
                <a:gridCol w="2857520"/>
                <a:gridCol w="1714512"/>
                <a:gridCol w="1357322"/>
                <a:gridCol w="1357322"/>
                <a:gridCol w="1357321"/>
              </a:tblGrid>
              <a:tr h="170355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1.Изготовление сметных расчетов и получение положительного заключения экспертизы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0227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Объект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Основание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Стоимость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Источник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1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Помещение под монтаж томографа компьютерного (КТ)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(рп. Чунский, ул. Советская, 24)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Ремонт капитальный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130 000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Предпринимательск.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деятельность</a:t>
                      </a:r>
                      <a:endParaRPr lang="ru-RU" sz="11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1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Помещение прачечной с установкой вытяжной вентиляции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(рп. Чунский, ул. Советская, 24)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Ремонт текущий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Акт Роспотребнадзора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Предпринимательск.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деятельность</a:t>
                      </a:r>
                      <a:endParaRPr lang="ru-RU" sz="11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1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Приемное отделение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(рп. Чунский, ул. Советская, 24)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Ремонт, текущий, с заменой оконных и дверных блоков на стеклопакеты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Предпринимательск.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деятельность</a:t>
                      </a:r>
                      <a:endParaRPr lang="ru-RU" sz="11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60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Операционный блок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-Акушерское отделение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-Отделение реанимации и  анестезиологии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(рп. Чунский, ул. Советская, 24)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Замена входных дверных блоков на 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стеклопакеты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Предпринимательск.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деятельность</a:t>
                      </a:r>
                      <a:endParaRPr lang="ru-RU" sz="11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60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Помещения клинико-диагностической, КУМ, бактериологической лабораторий, отделения скорой медицинской помощи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(рп. Лесогорск, ул. Ленина, 2)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Ремонт текущий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Акт Пожнадзора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Акт Роспотребнадзора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Предпринимательск.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деятельность</a:t>
                      </a:r>
                      <a:endParaRPr lang="ru-RU" sz="11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2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Поликлиника (2 этаж)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(рп. Лесогорск, ул. Ленина 2)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Ремонт текущий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Акт Пожнадзора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Предпринимательск.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деятельность</a:t>
                      </a:r>
                      <a:endParaRPr lang="ru-RU" sz="11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2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Пищеблок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(рп. Лесогорск, ул. Ленина 2)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Ремонт текущий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Акт Роспотребнадзора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Предпринимательск.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деятельность</a:t>
                      </a:r>
                      <a:endParaRPr lang="ru-RU" sz="11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2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Помещение прачечной (под архив)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(рп. Лесогорск, ул. Ленина 2)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Ремонт текущий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Предпринимательск.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деятельность</a:t>
                      </a:r>
                      <a:endParaRPr lang="ru-RU" sz="11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2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Фельдшерско-акушерские пункты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(по адресам деятельности)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Автоматическая пожарная сигнализация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Акт Пожнадзора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7 000-10 000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Предпринимательск.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деятельность</a:t>
                      </a:r>
                      <a:endParaRPr lang="ru-RU" sz="11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2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Фтизиатрическое отделение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(рп. Октябрьский, ул. Лесная, 2)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Текущий ремонт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Акт Роспотребнадзора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Бюджет</a:t>
                      </a:r>
                      <a:r>
                        <a:rPr lang="ru-RU" sz="10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2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Амбулатория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(п. Новочунка, ул. Зеленая, 20)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Автоматическая пожарная сигнализация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Акт Пожнадзора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30 000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Предпринимательск.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деятельность</a:t>
                      </a:r>
                      <a:endParaRPr lang="ru-RU" sz="11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2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Больничный корпус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(рп. Чунский, ул. Советская, 24)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Автоматическая пожарная сигнализация и СОУЭ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Акт Пожнадзора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200 000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Предпринимательск.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деятельность</a:t>
                      </a:r>
                      <a:endParaRPr lang="ru-RU" sz="11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1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Поликлиника (рп. Чунский)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Текущий выборочный 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ремонт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60 713,27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Предпринимательск.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деятельность</a:t>
                      </a:r>
                      <a:endParaRPr lang="ru-RU" sz="11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44" y="214299"/>
          <a:ext cx="8715435" cy="6587313"/>
        </p:xfrm>
        <a:graphic>
          <a:graphicData uri="http://schemas.openxmlformats.org/drawingml/2006/table">
            <a:tbl>
              <a:tblPr/>
              <a:tblGrid>
                <a:gridCol w="241890"/>
                <a:gridCol w="2743884"/>
                <a:gridCol w="3551512"/>
                <a:gridCol w="1129200"/>
                <a:gridCol w="1048949"/>
              </a:tblGrid>
              <a:tr h="142867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Ремонтные работы</a:t>
                      </a:r>
                      <a:endParaRPr lang="ru-RU" sz="9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308" marR="353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43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08" marR="35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Объект</a:t>
                      </a:r>
                      <a:endParaRPr lang="ru-RU" sz="9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308" marR="35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Перечень работ</a:t>
                      </a:r>
                      <a:endParaRPr lang="ru-RU" sz="9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308" marR="35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Стоимость </a:t>
                      </a:r>
                      <a:endParaRPr lang="ru-RU" sz="9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308" marR="35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Источник </a:t>
                      </a:r>
                      <a:endParaRPr lang="ru-RU" sz="9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308" marR="35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5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308" marR="35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Помещение под монтаж томографа компьютерного (КТ)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(рп. Чунский, ул. Советская, 24)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Ремонт капитальный</a:t>
                      </a:r>
                      <a:endParaRPr lang="ru-RU" sz="9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308" marR="35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2 079 000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Субсидии </a:t>
                      </a:r>
                      <a:endParaRPr lang="ru-RU" sz="9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иные цели</a:t>
                      </a:r>
                      <a:endParaRPr lang="ru-RU" sz="9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308" marR="35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0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308" marR="35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Помещение стола справок (для организации диспетчерской службы отделения СМП)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(рп. Чунский, ул. Советская, 24)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Ремонт текущий</a:t>
                      </a:r>
                      <a:endParaRPr lang="ru-RU" sz="9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308" marR="35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65 000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ОМС</a:t>
                      </a:r>
                      <a:endParaRPr lang="ru-RU" sz="9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308" marR="35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6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308" marR="35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Дизель-генераторная установка (ДГУ)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(рп. Чунский, ул. Советская, 24)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Строительство, 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монтаж – 1 174,3</a:t>
                      </a:r>
                      <a:endParaRPr lang="ru-RU" sz="9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308" marR="35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1 409 000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Субсидии </a:t>
                      </a:r>
                      <a:endParaRPr lang="ru-RU" sz="9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иные цели</a:t>
                      </a:r>
                      <a:endParaRPr lang="ru-RU" sz="9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308" marR="35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9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308" marR="35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Пищеблок, гараж со складом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Монтаж 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АПС – 235,0</a:t>
                      </a:r>
                      <a:endParaRPr lang="ru-RU" sz="9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308" marR="35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12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308" marR="35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Приемное отделение 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(рп. Чунский, ул. Советская, 24)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Ремонт, текущий, с заменой оконных и дверных блоков на стеклопакеты</a:t>
                      </a:r>
                      <a:endParaRPr lang="ru-RU" sz="9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308" marR="35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08" marR="35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3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308" marR="35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-Операционный блок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-Акушерское отделение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-Отделение реанимации и  анестезиологии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(рп. Чунский, ул. Советская, 24)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Замена входных дверных блоков на стеклопакеты</a:t>
                      </a:r>
                      <a:endParaRPr lang="ru-RU" sz="9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9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9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9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308" marR="35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08" marR="35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3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308" marR="35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Помещения клинико-диагностической, КУМ, бактериологической лабораторий, отделения скорой медицинской помощи 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(рп. Лесогорск, ул. Ленина, 2)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Ремонт текущий</a:t>
                      </a:r>
                      <a:endParaRPr lang="ru-RU" sz="9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308" marR="35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1 150 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487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Бюджет, ОМС, платные услуги</a:t>
                      </a:r>
                      <a:endParaRPr lang="ru-RU" sz="9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308" marR="35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6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308" marR="35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Поликлиника </a:t>
                      </a:r>
                      <a:r>
                        <a:rPr lang="ru-RU" sz="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(рп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. Лесогорск, ул. Ленина 2)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Ремонт текущий</a:t>
                      </a:r>
                      <a:endParaRPr lang="ru-RU" sz="9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308" marR="35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08" marR="35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7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308" marR="35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Пищеблок (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рп. Лесогорск, ул. Ленина 2)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Ремонт текущий</a:t>
                      </a:r>
                      <a:endParaRPr lang="ru-RU" sz="9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308" marR="35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399 474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08" marR="35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1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308" marR="35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Помещение прачечной </a:t>
                      </a: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под архив) 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(рп. Лесогорск, ул. Ленина 2)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Ремонт текущий</a:t>
                      </a:r>
                      <a:endParaRPr lang="ru-RU" sz="9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308" marR="35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130 000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ОМС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Платные услуги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08" marR="35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6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308" marR="35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Фельдшерско-акушерские пункты 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(по адресам деятельности)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Автоматическая пожарная сигнализация</a:t>
                      </a:r>
                      <a:endParaRPr lang="ru-RU" sz="9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308" marR="35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08" marR="35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6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308" marR="35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Фтизиатрическое отделение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(рп. Октябрьский, ул. Лесная, 2)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Текущий ремонт </a:t>
                      </a:r>
                      <a:endParaRPr lang="ru-RU" sz="9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308" marR="35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60 000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Бюджет </a:t>
                      </a:r>
                      <a:endParaRPr lang="ru-RU" sz="9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308" marR="35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6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308" marR="35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Амбулатория 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(п. Новочунка, ул. Зеленая, 20)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Автоматическая пожарная сигнализация </a:t>
                      </a:r>
                      <a:endParaRPr lang="ru-RU" sz="9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308" marR="35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115 000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Платные услуги</a:t>
                      </a:r>
                      <a:endParaRPr lang="ru-RU" sz="90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08" marR="35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6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308" marR="35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Больничный корпус 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(рп. Чунский, ул. Советская, 24)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Автоматическая пожарная сигнализация и СОУЭ</a:t>
                      </a:r>
                      <a:endParaRPr lang="ru-RU" sz="9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308" marR="35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4 200 000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08" marR="35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6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308" marR="35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Педиатрическое отделение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(рп. Чунский, ул. Советская, 24)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Монтаж АПС и СОУЭ (завершение монтажа)</a:t>
                      </a:r>
                      <a:endParaRPr lang="ru-RU" sz="9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308" marR="35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08" marR="35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6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308" marR="35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Фельдшерско-акушерские пункты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Д. Новобалтурина и п. Изыкан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Строительство ограждения на земельных участках </a:t>
                      </a:r>
                      <a:endParaRPr lang="ru-RU" sz="9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308" marR="35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60 000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Платные услуги</a:t>
                      </a:r>
                      <a:endParaRPr lang="ru-RU" sz="9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308" marR="35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0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308" marR="35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ФАП д. Старобалтурина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Ремонт кровли из асбоцементных листов</a:t>
                      </a:r>
                      <a:endParaRPr lang="ru-RU" sz="9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308" marR="35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mtClean="0">
                          <a:latin typeface="Times New Roman"/>
                          <a:ea typeface="Times New Roman"/>
                          <a:cs typeface="Times New Roman"/>
                        </a:rPr>
                        <a:t>5 940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Платные услуги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08" marR="35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99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308" marR="35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Поликлиника 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(рп. Чунский, ул. Советская, 24)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Текущий выборочный ремонт кабинетов поликлиники </a:t>
                      </a:r>
                      <a:endParaRPr lang="ru-RU" sz="9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308" marR="35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60 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713,27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Платные услуги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ОМС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08" marR="35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0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Фактические затраты на 01.06.2017г. составили 1 427 935,55 рублей.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308" marR="35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428604"/>
            <a:ext cx="76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43" y="214292"/>
          <a:ext cx="8786874" cy="6567421"/>
        </p:xfrm>
        <a:graphic>
          <a:graphicData uri="http://schemas.openxmlformats.org/drawingml/2006/table">
            <a:tbl>
              <a:tblPr/>
              <a:tblGrid>
                <a:gridCol w="259504"/>
                <a:gridCol w="1955075"/>
                <a:gridCol w="2357454"/>
                <a:gridCol w="2071702"/>
                <a:gridCol w="1071570"/>
                <a:gridCol w="1071569"/>
              </a:tblGrid>
              <a:tr h="164653"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3.Приобретение 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861" marR="28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5617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861" marR="28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Объект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861" marR="28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861" marR="28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Основание 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861" marR="28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Стоимость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861" marR="28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Источник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861" marR="28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91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861" marR="28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Фельдшерско-акушерские пункты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п.п. Изыкан и Бидога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861" marR="28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Оборудование медицинское в соответствии с Порядком оказания медицинской помощи 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(приказ МЗ РФ от 20.06.2013г. №388н)</a:t>
                      </a:r>
                      <a:r>
                        <a:rPr lang="ru-RU" sz="900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.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861" marR="28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ФЦП «Устойчивое развитие сельских территорий на 2014-2017 годы и на период до 2020 года», утвержденной постановлением Правительства Российской Федерации от 15 июля 2013 года №598.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861" marR="28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499 000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850 000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861" marR="28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ОМС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Областной бюджет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861" marR="28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91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861" marR="28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Фельдшерско-акушерские пункты </a:t>
                      </a:r>
                      <a:endParaRPr lang="ru-RU" sz="9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. Новобалтурина, п.п. Хоняки,  Изыкан и Бидога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861" marR="28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Услуги по изготовлению табличек-указателей кабинетных, стендов информационных, наименований лечебных учреждений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861" marR="28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ФЦП «Устойчивое развитие сельских территорий на 2014-2017 годы и на период до 2020 года», утвержденной постановлением Правительства Российской Федерации от 15 июля 2013 года №598.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861" marR="28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15 676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861" marR="28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ОМС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861" marR="28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91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861" marR="28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Фельдшерско-акушерские </a:t>
                      </a: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пункты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д. Новобалтурина, п.п. Хоняки,  Изыкан и Бидога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861" marR="28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Приобретение инвентаря хозяйственного, 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кресел 3-х секционных для пациентов – 8 шт., 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шкафов для одежды – 4 шт.стеллажей для медицинской документации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861" marR="28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ФЦП «Устойчивое развитие сельских территорий на 2014-2017 годы и на период до 2020 года», утвержденной постановлением Правительства Российской Федерации от 15 июля 2013 года №598.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861" marR="28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242 928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861" marR="28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Платные услуги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861" marR="28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09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861" marR="28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Поликлиника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педиатрическое отделение </a:t>
                      </a: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поликлиники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, дневной стационар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861" marR="28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Приобретение кресел 3-х секционных для пациентов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30 шт.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6 шт.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5 шт.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861" marR="28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861" marR="28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150 000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30 000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25 000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861" marR="28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Платные услуги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861" marR="28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45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861" marR="28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Стоматологическое отделение поликлиники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861" marR="28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Оборудование медицинское для кабинета детского стоматолога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Стоматологическая установка портативная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861" marR="28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Прибытие на работу специалиста. 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«Порядок оказания медицинской помощи детям со стоматологическими заболеваниями» (приказ МЗ РФ от 13.11.2012г. №910н)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861" marR="28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200 000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84 000-142 000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861" marR="28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Нормированный фонд ОМС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861" marR="28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3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861" marR="28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ОГБУЗ «Чунская РБ»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(рп. Чунский, ул. Советская, 24)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861" marR="28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Приобретение баллонов кислородных – 70 шт.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861" marR="28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861" marR="28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600 000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861" marR="28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861" marR="28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0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861" marR="28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ОГБУЗ «Чунская РБ»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(рп. Чунский, ул. Советская, 24)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861" marR="28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Приобретение концентратора кислородного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861" marR="28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861" marR="28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400 000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861" marR="28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Нормированный фонд ОМС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861" marR="28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09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861" marR="28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Поликлиника (кабинет эндоскопии)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861" marR="28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Видеостойка для эндоскопии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(2 гастроскопа, 1 колоноскоп)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861" marR="28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Приказ Минздравсоцразвития России №753 от 01.12.2005г.; СП 3.1.3263-15 "Профилактика инфекционных заболеваний при эндоскопических </a:t>
                      </a:r>
                      <a:r>
                        <a:rPr lang="ru-RU" sz="900" dirty="0" smtClean="0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вмешательствах«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861" marR="28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9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850</a:t>
                      </a: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000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861" marR="28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Платные </a:t>
                      </a: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услуги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2018г.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861" marR="28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614">
                <a:tc gridSpan="6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Times New Roman"/>
                        </a:rPr>
                        <a:t>Итого  3 154 604,  в т.ч. 850 000 </a:t>
                      </a: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– субсидии на иные цели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861" marR="28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861" marR="28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861" marR="28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861" marR="28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861" marR="28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861" marR="28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6945898" y="-101144"/>
            <a:ext cx="219810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Утверждаю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Главный врач ОГБУЗ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Чунская РБ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_________А.Г. Онуфриади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17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февраля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2017г.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142844" y="-972237"/>
            <a:ext cx="8858312" cy="747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 мероприятий (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Дорожная карта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фельдшерско-акушерским пунктам Чунского района, вводимым в эксплуатацию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2017 году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5397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территории Чунского района, в соответствии с федеральной целевой программой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Устойчивое развитие сельских территорий на 2014-2017 годы и на период до 2020 года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утвержденной постановлением Правительства Российской Федерации от 15 июля 2013 года №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598 осуществляется строительство 5 фельдшерско-акушерских пунктов,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2017 год запланировано строительство и сдача фельдшерско-акушерских пунктов в 4 населенных пунктах Чунского района: д. Новобалтурина, п.п. Хоняки, Бидога, Изыкан.  Еще один фельдшерско-акушерский пункт планируется строительством в д. Мухина в 2020 году.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01.02.2017г. завершено строительство 2 фельдшерско-акушерских пунктов в д. Новобалтурина и п. Хоняки. Подрядными организациями передана документация по двум фельдшерско-акушерским пунктам, взяты согласия на передачу: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-д. Новобалтурина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здание фельдшерско-акушерского пункта, канализационных сетей и септика. С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тоимость объекта – 6 244 558,06 рублей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-п. Хоняки - здание фельдшерско-акушерского пункта, канализационных сетей с септиком,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электрических сетей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дизель-генераторной установки (ДГУ). Стоимость объекта – 6 200 962,22 руб.</a:t>
            </a: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31 мая 2017 года завершены строительством , но не приняты ФАПы в п.п. Изыкан и Бидога. </a:t>
            </a: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Оформлено право оперативного управления на ФАП в д. Новобалтурина,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07.06 2017г.  - срок получения документов на право оперативного управления на ФАП п. Хоняки. К концу июня планируется получение права оперативного управления на ФАПы в п.п. Бидога и Изыкан.</a:t>
            </a: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aseline="0" dirty="0" smtClean="0">
                <a:latin typeface="Times New Roman" pitchFamily="18" charset="0"/>
                <a:cs typeface="Times New Roman" pitchFamily="18" charset="0"/>
              </a:rPr>
              <a:t>Надо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отметить, что на ФАПах д. Новобалтурина и п. Изыкан построены штакетные ограждения, не предусмотренные проектно-сметной документацией. Помимо этого, выполнено водоснабжение ФАПа в д. Новобалтурина.  Подобное предстоит  выполнить и на всех остальных фельдшерско-акушерских пунктах.</a:t>
            </a: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Оборудование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получено на все 4 ФАПа, на общую сумму 2 858 586 рублей.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3" y="214288"/>
          <a:ext cx="8786872" cy="6439409"/>
        </p:xfrm>
        <a:graphic>
          <a:graphicData uri="http://schemas.openxmlformats.org/drawingml/2006/table">
            <a:tbl>
              <a:tblPr/>
              <a:tblGrid>
                <a:gridCol w="785817"/>
                <a:gridCol w="3143272"/>
                <a:gridCol w="1428760"/>
                <a:gridCol w="1214446"/>
                <a:gridCol w="1071570"/>
                <a:gridCol w="1143007"/>
              </a:tblGrid>
              <a:tr h="3763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54" marR="26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Наименование мероприятия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54" marR="26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Сроки </a:t>
                      </a:r>
                      <a:endParaRPr lang="ru-RU" sz="1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исполнения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54" marR="26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Ответственное </a:t>
                      </a:r>
                      <a:endParaRPr lang="ru-RU" sz="1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лицо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54" marR="26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Сумма </a:t>
                      </a:r>
                      <a:endParaRPr lang="ru-RU" sz="1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затрат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54" marR="26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Источник финансирования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54" marR="26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26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54" marR="26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Заключение договора с ВДПО о выводе АПС и СОУЭ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54" marR="26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По получению свидетельства государственной регистрации права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54" marR="26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Красников А.М.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54" marR="26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162 000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в год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54" marR="26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Бюджет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54" marR="26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596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54" marR="26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Окончание строительства фельдшерско-акушерских 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пунктов: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-д. Новобалтурина, п. Хоняки </a:t>
                      </a:r>
                    </a:p>
                  </a:txBody>
                  <a:tcPr marL="26954" marR="26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Февраль-март</a:t>
                      </a:r>
                    </a:p>
                  </a:txBody>
                  <a:tcPr marL="26954" marR="26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Подрядные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организации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54" marR="26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54" marR="26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54" marR="26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4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-п.п. Бидога и Изыкан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54" marR="26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Июнь 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54" marR="26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491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54" marR="26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Прием-передача основных средств (здания, ДГУ, технологическое оборудование) ФАПов </a:t>
                      </a:r>
                      <a:endParaRPr lang="ru-RU" sz="1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-д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. Новобалтурина, 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Хоняки</a:t>
                      </a:r>
                    </a:p>
                  </a:txBody>
                  <a:tcPr marL="26954" marR="26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Апрель-май 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54" marR="26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Камзолов А.Г.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54" marR="26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54" marR="26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54" marR="26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9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-п.п. Изыкан, Бидога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54" marR="26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Июнь</a:t>
                      </a:r>
                      <a:r>
                        <a:rPr lang="ru-RU" sz="10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954" marR="26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Камзолов А.Г.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54" marR="26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54" marR="26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54" marR="26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46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54" marR="26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Получение свидетельств о регистрации права государственной собственности на здания фельдшерско-акушерских пунктов, земельных участков и распоряжений министерства имущественных отношений Иркутской области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54" marR="26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Апрель - май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. Новобалтурина, п. Хоняки;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54" marR="26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ОГКУ «УКС Иркутской области»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54" marR="26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54" marR="26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54" marR="26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3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Июнь-июль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п.п. Бидога, Изыкан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54" marR="26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ОГКУ «УКС Иркутской области»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54" marR="26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54" marR="26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54" marR="26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99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54" marR="26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Оформление права оперативного управления на здания фельдшерско-акушерских пунктов д. Новобалтурина, п.п. Изыкан, Хоняки, Бидога.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54" marR="26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По получении свидетельств о регистрации права 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собственности –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Май-июнь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54" marR="26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Онуфриади А.Г.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Грушецкая Ю.А.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54" marR="26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54" marR="26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54" marR="26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0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54" marR="26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Получение санитарно-эпидемиологического заключения 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54" marR="26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Июнь 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54" marR="26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Санникова Н.В.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54" marR="26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54" marR="26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54" marR="26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54" marR="26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Подготовка документов к проведению лицензирования и получение лицензии на право медицинской деятельности на фельдшерско-акушерских пунктах д. Новобалтурина, п.п. Изыкан, Хоняки, Бидога.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54" marR="26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По оформлении права оперативного управления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54" marR="26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Онуфриади А.Г.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Грушецкая Ю.А.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Санникова Н.В.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Камзолов А.Г.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54" marR="26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3 500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54" marR="26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Предпринимательская деятельность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54" marR="26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50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54" marR="26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Строительство ограждения на земельных участках фельдшерско-акушерских пунктов д. Новобалтурина и п. Изыкан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54" marR="26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май-июнь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54" marR="26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Камзолов А.Г.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54" marR="26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54" marR="26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Подрядная организация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954" marR="26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2" y="214290"/>
          <a:ext cx="8786875" cy="6215106"/>
        </p:xfrm>
        <a:graphic>
          <a:graphicData uri="http://schemas.openxmlformats.org/drawingml/2006/table">
            <a:tbl>
              <a:tblPr/>
              <a:tblGrid>
                <a:gridCol w="467769"/>
                <a:gridCol w="2606892"/>
                <a:gridCol w="1614417"/>
                <a:gridCol w="1365640"/>
                <a:gridCol w="869840"/>
                <a:gridCol w="1862317"/>
              </a:tblGrid>
              <a:tr h="7533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Благоустройство территорий, прилегающих к фельдшерско-акушерским пунктам</a:t>
                      </a: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май-июнь</a:t>
                      </a: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Подрядная организация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(контроль - Камзолов А.Г.)</a:t>
                      </a: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16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Заключение договоров на подвоз воды для нужд фельдшерско-акушерских пунктов с ООО «Лесогорская котельная» </a:t>
                      </a: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февраль</a:t>
                      </a: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Бурмакина С.Н.</a:t>
                      </a: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00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Заключение договора на услуги по изготовлению табличек-указателей кабинетных, стендов информационных, наименований лечебных учреждений</a:t>
                      </a: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20.02.2017г.</a:t>
                      </a: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Грушецкая Ю.А.</a:t>
                      </a: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15 676</a:t>
                      </a: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Предпринимательская деятельность</a:t>
                      </a: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66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Приобретение оборудования медицинского, мебели медицинской на фельдшерско-акушерские пункты </a:t>
                      </a: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д. Новобалтурина,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п.п</a:t>
                      </a: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Хоняки, Бидога </a:t>
                      </a: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 Изыкан в соответствии с Порядком оказания медицинской помощи (приказ МЗ РФ от 15.05.2012г. №543н)</a:t>
                      </a: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Март-апрель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Медведева Н.И.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Даткова Т.И.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Кальницкая Т.И.</a:t>
                      </a: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000" b="0" i="0" u="none" strike="noStrike" cap="none" normalizeH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000" b="0" i="0" u="none" strike="noStrike" cap="none" normalizeH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000" b="0" i="0" u="none" strike="noStrike" cap="none" normalizeH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000" b="0" i="0" u="none" strike="noStrike" cap="none" normalizeH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000" b="0" i="0" u="none" strike="noStrike" cap="none" normalizeH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000" b="0" i="0" u="none" strike="noStrike" cap="none" normalizeH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000" b="0" i="0" u="none" strike="noStrike" cap="none" normalizeH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0" i="0" u="none" strike="noStrike" cap="none" normalizeH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2 858 586 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ОМС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 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50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Приобретение инвентаря хозяйственного, кресел секционных для пациентов, шкафов для одежды, стеллажей металлических под документацию для фельдшерско-акушерских пунктов д. Новобалтурина, п.п.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Изыкан, Бидога, Хоняки</a:t>
                      </a: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Март-апрель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Медведева Н.И.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Даткова Т.И.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Кальницкая Т.И.</a:t>
                      </a: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Предпринимательская деятельность</a:t>
                      </a: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337">
                <a:tc gridSpan="6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highlight>
                            <a:srgbClr val="FFFF00"/>
                          </a:highligh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Итого:3 039 762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37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1500" dirty="0" smtClean="0">
                <a:solidFill>
                  <a:srgbClr val="FF0000"/>
                </a:solidFill>
              </a:rPr>
              <a:t>Спасибо за Внимание!</a:t>
            </a:r>
            <a:endParaRPr lang="ru-RU" sz="115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IMG_41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394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40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4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53116"/>
            <a:ext cx="9144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95850" algn="ctr"/>
              </a:tabLs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 мероприятий («Дорожная карта»)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95850" algn="ctr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2017-2018г.г. по созданию единой диспетчерской службы скорой медицинской помощи Иркутской области в Чунском районе,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95850" algn="ctr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оснащенной системой управления приема и обработки вызовов с использованием глобальной навигационной спутниковой системы «ГЛОНАСС»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44" y="1285861"/>
          <a:ext cx="8858312" cy="5314999"/>
        </p:xfrm>
        <a:graphic>
          <a:graphicData uri="http://schemas.openxmlformats.org/drawingml/2006/table">
            <a:tbl>
              <a:tblPr/>
              <a:tblGrid>
                <a:gridCol w="469432"/>
                <a:gridCol w="3959724"/>
                <a:gridCol w="1402566"/>
                <a:gridCol w="1560835"/>
                <a:gridCol w="1465755"/>
              </a:tblGrid>
              <a:tr h="3023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Наименование мероприятия</a:t>
                      </a: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Ответственный исполнитель</a:t>
                      </a: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Куратор </a:t>
                      </a: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Срок исполнения</a:t>
                      </a: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348">
                <a:tc gridSpan="5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b="1" dirty="0"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. Подготовка материально технической базы отделения скорой медицинской помощи к внедрению программных комплексов автоматизированной диспетчерской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093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Организация проведения закупочных процедур по приобретению компьютерного, сетевого оборудования, средств защиты информации, в соответствии с действующим законодательством: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-сервер – 1 шт.;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-АРМ диспетчера – 1 шт.;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-АРМ для архива – 1 шт.;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-количество ПАК (рабочие станции) – 2 шт.;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-количество ПАК (мобильные станции) - 5 шт.</a:t>
                      </a: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Михайлов Г.В.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Даткова Т.И.</a:t>
                      </a: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Медведева Н.И.</a:t>
                      </a: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До 01.05.2017г.</a:t>
                      </a: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5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Организация проведения работ по дооснащению автомобилей бригад скорой медицинской помощи действующими бортовыми терминалами системы «ГЛОНАСС» - 5 шт.</a:t>
                      </a: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Рудич С.И.</a:t>
                      </a: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Онуфриади А.Г.</a:t>
                      </a: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До 01.05.2017г.</a:t>
                      </a: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5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Организация проведения закупочных процедур по приобретению и внедрению комплексов автоматизированной диспетчерской скорой медицинской помощи: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-АРМ сервера – 1шт.;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-АРМ диспетчера – 1 шт.;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-АРМ главного врача – 1 шт.;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-АРМ выездных бригад – 5 шт.;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-СКЗИ – 1 шт.;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-комплект СЗИ – 5 шт.</a:t>
                      </a: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Михайлов Г.В.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Даткова Т.И.</a:t>
                      </a: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Медведева Н.И.</a:t>
                      </a: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До 01.07.2017г.</a:t>
                      </a: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5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Организация проведения работ по подготовке каналов связи к внедрению программных комплексов автоматизированной диспетчерской скорой медицинской помощи</a:t>
                      </a: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Михайлов Г.В.</a:t>
                      </a: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Онуфриади А.Г.</a:t>
                      </a: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До 01.08.2017г.</a:t>
                      </a: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174"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 dirty="0">
                          <a:latin typeface="Times New Roman"/>
                          <a:ea typeface="Times New Roman"/>
                          <a:cs typeface="Times New Roman"/>
                        </a:rPr>
                        <a:t>III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. Проведение внедрения программных комплексов автоматизированной диспетчерской скорой медицинской помощи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26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Организация внедрения в деятельность оперативных отделов программных комплексов автоматизированной диспетчерской скорой медицинской помощи, включая их интеграцию в единую сеть, обучение руководителей и медицинских работников отделения скорой медицинской помощи, медицинских статистиков, системных администраторов работе с программным комплексом автоматизированной диспетчерской</a:t>
                      </a: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Михайлов Г.В.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Цмайло А.М.</a:t>
                      </a: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Онуфриади А.Г.</a:t>
                      </a: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До 30.12.2017г.</a:t>
                      </a: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Организация установки и настройки защиты </a:t>
                      </a: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информации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Михайлов Г.В.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Цмайло А.М.</a:t>
                      </a: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Онуфриади А.Г.</a:t>
                      </a: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До 01.10.2017г.</a:t>
                      </a: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50">
                <a:tc gridSpan="5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Сумма затрат 780 000 рублей</a:t>
                      </a:r>
                      <a:endParaRPr lang="ru-RU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14282" y="835201"/>
            <a:ext cx="857256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Раздел 2: Оснащение отделений скорой медицинской помощи системой управления приема и обработки вызовов с использованием глобальной навигационной спутниковой системы ГЛОНАСС (программные комплексы автоматизированной диспетчерской)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3267</TotalTime>
  <Words>2553</Words>
  <Application>Microsoft Office PowerPoint</Application>
  <PresentationFormat>Экран (4:3)</PresentationFormat>
  <Paragraphs>583</Paragraphs>
  <Slides>13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Медицинский совет. Итоги работы за 2016 год.</dc:title>
  <cp:lastModifiedBy>gldoc</cp:lastModifiedBy>
  <cp:revision>126</cp:revision>
  <dcterms:modified xsi:type="dcterms:W3CDTF">2017-05-31T02:29:56Z</dcterms:modified>
</cp:coreProperties>
</file>